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81" r:id="rId3"/>
    <p:sldId id="278" r:id="rId4"/>
    <p:sldId id="273" r:id="rId5"/>
    <p:sldId id="280" r:id="rId6"/>
    <p:sldId id="279" r:id="rId7"/>
    <p:sldId id="256" r:id="rId8"/>
    <p:sldId id="257" r:id="rId9"/>
    <p:sldId id="282" r:id="rId10"/>
    <p:sldId id="260" r:id="rId11"/>
    <p:sldId id="261" r:id="rId12"/>
    <p:sldId id="259" r:id="rId13"/>
    <p:sldId id="283" r:id="rId14"/>
    <p:sldId id="28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4AD200-23DE-4558-A4ED-D1ED2F14B853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F4BE84-89C9-4667-A255-B596547ACA75}">
      <dgm:prSet phldrT="[Текст]"/>
      <dgm:spPr/>
      <dgm:t>
        <a:bodyPr/>
        <a:lstStyle/>
        <a:p>
          <a:r>
            <a:rPr lang="ru-RU" dirty="0"/>
            <a:t>Нормативно-правовые акты Российской Федерации</a:t>
          </a:r>
        </a:p>
      </dgm:t>
    </dgm:pt>
    <dgm:pt modelId="{E55D9B60-B891-44B3-B493-1FA2AFE32361}" type="parTrans" cxnId="{604AF0F3-C953-4B48-955E-9A88DC607BC9}">
      <dgm:prSet/>
      <dgm:spPr/>
      <dgm:t>
        <a:bodyPr/>
        <a:lstStyle/>
        <a:p>
          <a:endParaRPr lang="ru-RU"/>
        </a:p>
      </dgm:t>
    </dgm:pt>
    <dgm:pt modelId="{C07A6D88-2D71-42F5-BB22-A4EE6E0F257D}" type="sibTrans" cxnId="{604AF0F3-C953-4B48-955E-9A88DC607BC9}">
      <dgm:prSet/>
      <dgm:spPr/>
      <dgm:t>
        <a:bodyPr/>
        <a:lstStyle/>
        <a:p>
          <a:endParaRPr lang="ru-RU"/>
        </a:p>
      </dgm:t>
    </dgm:pt>
    <dgm:pt modelId="{4AE653E3-284E-49A8-B3B1-2DBE66B5013E}">
      <dgm:prSet phldrT="[Текст]"/>
      <dgm:spPr/>
      <dgm:t>
        <a:bodyPr/>
        <a:lstStyle/>
        <a:p>
          <a:r>
            <a:rPr lang="ru-RU" dirty="0"/>
            <a:t>Регулирование профессиональной деятельности психолога</a:t>
          </a:r>
        </a:p>
      </dgm:t>
    </dgm:pt>
    <dgm:pt modelId="{AE78A6FB-BC7A-48E8-9676-A4EBB4BBA070}" type="parTrans" cxnId="{9A28372B-EF95-463A-8258-497B3FF5D830}">
      <dgm:prSet/>
      <dgm:spPr/>
      <dgm:t>
        <a:bodyPr/>
        <a:lstStyle/>
        <a:p>
          <a:endParaRPr lang="ru-RU"/>
        </a:p>
      </dgm:t>
    </dgm:pt>
    <dgm:pt modelId="{FF4C3B63-9689-416A-86FA-3479BAA9A353}" type="sibTrans" cxnId="{9A28372B-EF95-463A-8258-497B3FF5D830}">
      <dgm:prSet/>
      <dgm:spPr/>
      <dgm:t>
        <a:bodyPr/>
        <a:lstStyle/>
        <a:p>
          <a:endParaRPr lang="ru-RU"/>
        </a:p>
      </dgm:t>
    </dgm:pt>
    <dgm:pt modelId="{06203C57-9749-493C-AC53-17AC9AE04DBD}">
      <dgm:prSet phldrT="[Текст]" custT="1"/>
      <dgm:spPr/>
      <dgm:t>
        <a:bodyPr/>
        <a:lstStyle/>
        <a:p>
          <a:pPr algn="l">
            <a:buFont typeface="+mj-lt"/>
            <a:buNone/>
          </a:pPr>
          <a:r>
            <a:rPr lang="ru-RU" sz="1500" dirty="0"/>
            <a:t>- Конституция РФ</a:t>
          </a:r>
        </a:p>
        <a:p>
          <a:pPr algn="l">
            <a:buFont typeface="+mj-lt"/>
            <a:buNone/>
          </a:pPr>
          <a:r>
            <a:rPr lang="ru-RU" sz="1500" dirty="0"/>
            <a:t>- ФЗ №323 от 21.11.2011г. «Об основах охраны здоровья граждан»</a:t>
          </a:r>
        </a:p>
        <a:p>
          <a:pPr algn="l">
            <a:buFont typeface="+mj-lt"/>
            <a:buNone/>
          </a:pPr>
          <a:r>
            <a:rPr lang="ru-RU" sz="1500" dirty="0"/>
            <a:t>- Законопроект №553338-6 (</a:t>
          </a:r>
          <a:r>
            <a:rPr lang="ru-RU" sz="1500" dirty="0">
              <a:solidFill>
                <a:srgbClr val="FF0000"/>
              </a:solidFill>
            </a:rPr>
            <a:t>в архиве</a:t>
          </a:r>
          <a:r>
            <a:rPr lang="ru-RU" sz="1500" dirty="0">
              <a:solidFill>
                <a:schemeClr val="tx1">
                  <a:lumMod val="95000"/>
                </a:schemeClr>
              </a:solidFill>
            </a:rPr>
            <a:t>) «О психологической помощи населению в Российской Федерации»</a:t>
          </a:r>
        </a:p>
        <a:p>
          <a:pPr algn="l">
            <a:buFont typeface="+mj-lt"/>
            <a:buNone/>
          </a:pPr>
          <a:r>
            <a:rPr lang="ru-RU" sz="1500" dirty="0">
              <a:solidFill>
                <a:schemeClr val="tx1">
                  <a:lumMod val="95000"/>
                </a:schemeClr>
              </a:solidFill>
            </a:rPr>
            <a:t>- Закон г. Москвы №43 от 7.10.2009г. (в ред. От 30.04.2014 №20) «О психологической помощи населению в городе Москве» </a:t>
          </a:r>
        </a:p>
        <a:p>
          <a:pPr algn="l">
            <a:buFont typeface="+mj-lt"/>
            <a:buNone/>
          </a:pPr>
          <a:r>
            <a:rPr lang="ru-RU" sz="1500" dirty="0">
              <a:solidFill>
                <a:schemeClr val="tx1">
                  <a:lumMod val="95000"/>
                </a:schemeClr>
              </a:solidFill>
            </a:rPr>
            <a:t>- ФЗ №152 от 27.07.2006 «О персональных данных»</a:t>
          </a:r>
        </a:p>
      </dgm:t>
    </dgm:pt>
    <dgm:pt modelId="{DFE258FD-E1F9-4FDE-8D91-6E199771CDF3}" type="parTrans" cxnId="{C131FEA4-B194-45A5-B124-FAECC9645E6F}">
      <dgm:prSet/>
      <dgm:spPr/>
      <dgm:t>
        <a:bodyPr/>
        <a:lstStyle/>
        <a:p>
          <a:endParaRPr lang="ru-RU"/>
        </a:p>
      </dgm:t>
    </dgm:pt>
    <dgm:pt modelId="{F8687A9A-7F1A-4C99-9012-1B665E2D9054}" type="sibTrans" cxnId="{C131FEA4-B194-45A5-B124-FAECC9645E6F}">
      <dgm:prSet/>
      <dgm:spPr/>
      <dgm:t>
        <a:bodyPr/>
        <a:lstStyle/>
        <a:p>
          <a:endParaRPr lang="ru-RU"/>
        </a:p>
      </dgm:t>
    </dgm:pt>
    <dgm:pt modelId="{68C9EE0B-39EB-41D2-BD3E-5B813A71BA58}">
      <dgm:prSet phldrT="[Текст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Конституция РФ 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Гражданский кодекс РФ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Налоговый кодекс РФ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ФЗ №2300-1 от 7.02.1992г. (в ред. От 11.06.2021г. №170) «О защите прав потребителей»</a:t>
          </a:r>
        </a:p>
      </dgm:t>
    </dgm:pt>
    <dgm:pt modelId="{C0561BCD-6505-4588-B321-5C4F02B4835C}" type="parTrans" cxnId="{61BC0D7F-B0AA-4028-AB29-C6AF2AFC2F8C}">
      <dgm:prSet/>
      <dgm:spPr/>
      <dgm:t>
        <a:bodyPr/>
        <a:lstStyle/>
        <a:p>
          <a:endParaRPr lang="ru-RU"/>
        </a:p>
      </dgm:t>
    </dgm:pt>
    <dgm:pt modelId="{4BD9EC32-1033-4E1F-9BAF-D8E8D1D385EC}" type="sibTrans" cxnId="{61BC0D7F-B0AA-4028-AB29-C6AF2AFC2F8C}">
      <dgm:prSet/>
      <dgm:spPr/>
      <dgm:t>
        <a:bodyPr/>
        <a:lstStyle/>
        <a:p>
          <a:endParaRPr lang="ru-RU"/>
        </a:p>
      </dgm:t>
    </dgm:pt>
    <dgm:pt modelId="{DC981250-A45B-4FBE-9F86-C673E6554A93}">
      <dgm:prSet phldrT="[Текст]"/>
      <dgm:spPr/>
      <dgm:t>
        <a:bodyPr/>
        <a:lstStyle/>
        <a:p>
          <a:r>
            <a:rPr lang="ru-RU" dirty="0"/>
            <a:t>Регулирование предпринимательской деятельности психолога</a:t>
          </a:r>
        </a:p>
      </dgm:t>
    </dgm:pt>
    <dgm:pt modelId="{A473318F-2348-455A-AA11-73E0FDBDFBD7}" type="parTrans" cxnId="{609120FF-E088-4DF0-B9D1-C838DD03B786}">
      <dgm:prSet/>
      <dgm:spPr/>
      <dgm:t>
        <a:bodyPr/>
        <a:lstStyle/>
        <a:p>
          <a:endParaRPr lang="ru-RU"/>
        </a:p>
      </dgm:t>
    </dgm:pt>
    <dgm:pt modelId="{9F7C8163-02B2-4E98-B07E-8714AF5A577D}" type="sibTrans" cxnId="{609120FF-E088-4DF0-B9D1-C838DD03B786}">
      <dgm:prSet/>
      <dgm:spPr/>
      <dgm:t>
        <a:bodyPr/>
        <a:lstStyle/>
        <a:p>
          <a:endParaRPr lang="ru-RU"/>
        </a:p>
      </dgm:t>
    </dgm:pt>
    <dgm:pt modelId="{A13D2832-FFF5-42C9-AC3F-A0E3161CF3FE}" type="pres">
      <dgm:prSet presAssocID="{5B4AD200-23DE-4558-A4ED-D1ED2F14B8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CE218D2-EA46-4449-91E4-1C8EBF5210BE}" type="pres">
      <dgm:prSet presAssocID="{1AF4BE84-89C9-4667-A255-B596547ACA75}" presName="vertOne" presStyleCnt="0"/>
      <dgm:spPr/>
    </dgm:pt>
    <dgm:pt modelId="{D8E47312-69F2-4C7B-BF4C-8581BD193DA2}" type="pres">
      <dgm:prSet presAssocID="{1AF4BE84-89C9-4667-A255-B596547ACA75}" presName="txOne" presStyleLbl="node0" presStyleIdx="0" presStyleCnt="1" custScaleY="32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94A573-8556-4D10-9F2D-970229C6760D}" type="pres">
      <dgm:prSet presAssocID="{1AF4BE84-89C9-4667-A255-B596547ACA75}" presName="parTransOne" presStyleCnt="0"/>
      <dgm:spPr/>
    </dgm:pt>
    <dgm:pt modelId="{FAB95BA2-8FA6-4C1F-96C3-3C541C053674}" type="pres">
      <dgm:prSet presAssocID="{1AF4BE84-89C9-4667-A255-B596547ACA75}" presName="horzOne" presStyleCnt="0"/>
      <dgm:spPr/>
    </dgm:pt>
    <dgm:pt modelId="{A666B2BA-E062-432A-9FDC-3E31FD0C1D38}" type="pres">
      <dgm:prSet presAssocID="{4AE653E3-284E-49A8-B3B1-2DBE66B5013E}" presName="vertTwo" presStyleCnt="0"/>
      <dgm:spPr/>
    </dgm:pt>
    <dgm:pt modelId="{F6B0F4F7-BD46-4B51-8F76-6AF3571465AA}" type="pres">
      <dgm:prSet presAssocID="{4AE653E3-284E-49A8-B3B1-2DBE66B5013E}" presName="txTwo" presStyleLbl="node2" presStyleIdx="0" presStyleCnt="2" custScaleX="102984" custScaleY="39000" custLinFactNeighborX="-10233" custLinFactNeighborY="-85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4585B3-B095-4372-8CE3-A35CB49FB475}" type="pres">
      <dgm:prSet presAssocID="{4AE653E3-284E-49A8-B3B1-2DBE66B5013E}" presName="parTransTwo" presStyleCnt="0"/>
      <dgm:spPr/>
    </dgm:pt>
    <dgm:pt modelId="{A4C1EDE0-5101-439D-B54E-3D3ADD82CC9F}" type="pres">
      <dgm:prSet presAssocID="{4AE653E3-284E-49A8-B3B1-2DBE66B5013E}" presName="horzTwo" presStyleCnt="0"/>
      <dgm:spPr/>
    </dgm:pt>
    <dgm:pt modelId="{F386479A-6AF1-4613-9D60-6E905F0A699E}" type="pres">
      <dgm:prSet presAssocID="{06203C57-9749-493C-AC53-17AC9AE04DBD}" presName="vertThree" presStyleCnt="0"/>
      <dgm:spPr/>
    </dgm:pt>
    <dgm:pt modelId="{9AA308B8-FB2D-4558-A83E-EA2A2952AD0B}" type="pres">
      <dgm:prSet presAssocID="{06203C57-9749-493C-AC53-17AC9AE04DBD}" presName="txThree" presStyleLbl="node3" presStyleIdx="0" presStyleCnt="2" custScaleX="109818" custScaleY="2322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70D0BD-A973-4155-93FB-0710AA9DB222}" type="pres">
      <dgm:prSet presAssocID="{06203C57-9749-493C-AC53-17AC9AE04DBD}" presName="horzThree" presStyleCnt="0"/>
      <dgm:spPr/>
    </dgm:pt>
    <dgm:pt modelId="{7AFFC22C-7652-4BD8-A066-414FD6C689DF}" type="pres">
      <dgm:prSet presAssocID="{FF4C3B63-9689-416A-86FA-3479BAA9A353}" presName="sibSpaceTwo" presStyleCnt="0"/>
      <dgm:spPr/>
    </dgm:pt>
    <dgm:pt modelId="{223E6BAE-0D96-4FFD-B55D-59A9059D18EE}" type="pres">
      <dgm:prSet presAssocID="{DC981250-A45B-4FBE-9F86-C673E6554A93}" presName="vertTwo" presStyleCnt="0"/>
      <dgm:spPr/>
    </dgm:pt>
    <dgm:pt modelId="{9D6083CE-3A06-4BDD-9073-E61A45B4FFD9}" type="pres">
      <dgm:prSet presAssocID="{DC981250-A45B-4FBE-9F86-C673E6554A93}" presName="txTwo" presStyleLbl="node2" presStyleIdx="1" presStyleCnt="2" custScaleY="400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2EC537-DCC8-4CF7-BD5E-96EDCE45DCA1}" type="pres">
      <dgm:prSet presAssocID="{DC981250-A45B-4FBE-9F86-C673E6554A93}" presName="parTransTwo" presStyleCnt="0"/>
      <dgm:spPr/>
    </dgm:pt>
    <dgm:pt modelId="{4770F500-308D-44A8-8246-2ACC580DCDB7}" type="pres">
      <dgm:prSet presAssocID="{DC981250-A45B-4FBE-9F86-C673E6554A93}" presName="horzTwo" presStyleCnt="0"/>
      <dgm:spPr/>
    </dgm:pt>
    <dgm:pt modelId="{4C9FD84B-E6C1-4D71-B108-4377FB9D7258}" type="pres">
      <dgm:prSet presAssocID="{68C9EE0B-39EB-41D2-BD3E-5B813A71BA58}" presName="vertThree" presStyleCnt="0"/>
      <dgm:spPr/>
    </dgm:pt>
    <dgm:pt modelId="{7AF7424B-03F3-4B08-A909-34357C7B15E5}" type="pres">
      <dgm:prSet presAssocID="{68C9EE0B-39EB-41D2-BD3E-5B813A71BA58}" presName="txThree" presStyleLbl="node3" presStyleIdx="1" presStyleCnt="2" custScaleY="138209" custLinFactNeighborX="-643" custLinFactNeighborY="-2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8C979D-EDF0-48C2-AE6E-07196189259E}" type="pres">
      <dgm:prSet presAssocID="{68C9EE0B-39EB-41D2-BD3E-5B813A71BA58}" presName="horzThree" presStyleCnt="0"/>
      <dgm:spPr/>
    </dgm:pt>
  </dgm:ptLst>
  <dgm:cxnLst>
    <dgm:cxn modelId="{AB442BC2-4E09-4F03-B068-1E4046BDBFAB}" type="presOf" srcId="{06203C57-9749-493C-AC53-17AC9AE04DBD}" destId="{9AA308B8-FB2D-4558-A83E-EA2A2952AD0B}" srcOrd="0" destOrd="0" presId="urn:microsoft.com/office/officeart/2005/8/layout/hierarchy4"/>
    <dgm:cxn modelId="{609120FF-E088-4DF0-B9D1-C838DD03B786}" srcId="{1AF4BE84-89C9-4667-A255-B596547ACA75}" destId="{DC981250-A45B-4FBE-9F86-C673E6554A93}" srcOrd="1" destOrd="0" parTransId="{A473318F-2348-455A-AA11-73E0FDBDFBD7}" sibTransId="{9F7C8163-02B2-4E98-B07E-8714AF5A577D}"/>
    <dgm:cxn modelId="{87BDFD41-D8C1-4D93-A3F4-3BED26D4416A}" type="presOf" srcId="{4AE653E3-284E-49A8-B3B1-2DBE66B5013E}" destId="{F6B0F4F7-BD46-4B51-8F76-6AF3571465AA}" srcOrd="0" destOrd="0" presId="urn:microsoft.com/office/officeart/2005/8/layout/hierarchy4"/>
    <dgm:cxn modelId="{1FCF1424-83DE-4A49-B5A1-106CD4E3D006}" type="presOf" srcId="{1AF4BE84-89C9-4667-A255-B596547ACA75}" destId="{D8E47312-69F2-4C7B-BF4C-8581BD193DA2}" srcOrd="0" destOrd="0" presId="urn:microsoft.com/office/officeart/2005/8/layout/hierarchy4"/>
    <dgm:cxn modelId="{604AF0F3-C953-4B48-955E-9A88DC607BC9}" srcId="{5B4AD200-23DE-4558-A4ED-D1ED2F14B853}" destId="{1AF4BE84-89C9-4667-A255-B596547ACA75}" srcOrd="0" destOrd="0" parTransId="{E55D9B60-B891-44B3-B493-1FA2AFE32361}" sibTransId="{C07A6D88-2D71-42F5-BB22-A4EE6E0F257D}"/>
    <dgm:cxn modelId="{9A28372B-EF95-463A-8258-497B3FF5D830}" srcId="{1AF4BE84-89C9-4667-A255-B596547ACA75}" destId="{4AE653E3-284E-49A8-B3B1-2DBE66B5013E}" srcOrd="0" destOrd="0" parTransId="{AE78A6FB-BC7A-48E8-9676-A4EBB4BBA070}" sibTransId="{FF4C3B63-9689-416A-86FA-3479BAA9A353}"/>
    <dgm:cxn modelId="{6DF5D14F-B384-4C1D-9616-37939C85077E}" type="presOf" srcId="{DC981250-A45B-4FBE-9F86-C673E6554A93}" destId="{9D6083CE-3A06-4BDD-9073-E61A45B4FFD9}" srcOrd="0" destOrd="0" presId="urn:microsoft.com/office/officeart/2005/8/layout/hierarchy4"/>
    <dgm:cxn modelId="{C131FEA4-B194-45A5-B124-FAECC9645E6F}" srcId="{4AE653E3-284E-49A8-B3B1-2DBE66B5013E}" destId="{06203C57-9749-493C-AC53-17AC9AE04DBD}" srcOrd="0" destOrd="0" parTransId="{DFE258FD-E1F9-4FDE-8D91-6E199771CDF3}" sibTransId="{F8687A9A-7F1A-4C99-9012-1B665E2D9054}"/>
    <dgm:cxn modelId="{DB97B1F0-9116-4F6D-9CC9-80323A268756}" type="presOf" srcId="{5B4AD200-23DE-4558-A4ED-D1ED2F14B853}" destId="{A13D2832-FFF5-42C9-AC3F-A0E3161CF3FE}" srcOrd="0" destOrd="0" presId="urn:microsoft.com/office/officeart/2005/8/layout/hierarchy4"/>
    <dgm:cxn modelId="{61BC0D7F-B0AA-4028-AB29-C6AF2AFC2F8C}" srcId="{DC981250-A45B-4FBE-9F86-C673E6554A93}" destId="{68C9EE0B-39EB-41D2-BD3E-5B813A71BA58}" srcOrd="0" destOrd="0" parTransId="{C0561BCD-6505-4588-B321-5C4F02B4835C}" sibTransId="{4BD9EC32-1033-4E1F-9BAF-D8E8D1D385EC}"/>
    <dgm:cxn modelId="{A56AFF73-3EFE-4B5F-990A-150148053799}" type="presOf" srcId="{68C9EE0B-39EB-41D2-BD3E-5B813A71BA58}" destId="{7AF7424B-03F3-4B08-A909-34357C7B15E5}" srcOrd="0" destOrd="0" presId="urn:microsoft.com/office/officeart/2005/8/layout/hierarchy4"/>
    <dgm:cxn modelId="{F07EA33E-BF05-43DC-B126-CC7B8541F0F6}" type="presParOf" srcId="{A13D2832-FFF5-42C9-AC3F-A0E3161CF3FE}" destId="{6CE218D2-EA46-4449-91E4-1C8EBF5210BE}" srcOrd="0" destOrd="0" presId="urn:microsoft.com/office/officeart/2005/8/layout/hierarchy4"/>
    <dgm:cxn modelId="{D3E14380-E2BD-44DE-A807-328D00B06A2B}" type="presParOf" srcId="{6CE218D2-EA46-4449-91E4-1C8EBF5210BE}" destId="{D8E47312-69F2-4C7B-BF4C-8581BD193DA2}" srcOrd="0" destOrd="0" presId="urn:microsoft.com/office/officeart/2005/8/layout/hierarchy4"/>
    <dgm:cxn modelId="{4E48D178-8F64-4C07-AE2A-F30B861BE408}" type="presParOf" srcId="{6CE218D2-EA46-4449-91E4-1C8EBF5210BE}" destId="{A094A573-8556-4D10-9F2D-970229C6760D}" srcOrd="1" destOrd="0" presId="urn:microsoft.com/office/officeart/2005/8/layout/hierarchy4"/>
    <dgm:cxn modelId="{268A9B7D-D48E-4800-85CC-B9E9E7163AFA}" type="presParOf" srcId="{6CE218D2-EA46-4449-91E4-1C8EBF5210BE}" destId="{FAB95BA2-8FA6-4C1F-96C3-3C541C053674}" srcOrd="2" destOrd="0" presId="urn:microsoft.com/office/officeart/2005/8/layout/hierarchy4"/>
    <dgm:cxn modelId="{61018BF1-12AB-4E09-A228-1738BEDA54CC}" type="presParOf" srcId="{FAB95BA2-8FA6-4C1F-96C3-3C541C053674}" destId="{A666B2BA-E062-432A-9FDC-3E31FD0C1D38}" srcOrd="0" destOrd="0" presId="urn:microsoft.com/office/officeart/2005/8/layout/hierarchy4"/>
    <dgm:cxn modelId="{6390B530-9A15-4934-8C5E-0950F786BC73}" type="presParOf" srcId="{A666B2BA-E062-432A-9FDC-3E31FD0C1D38}" destId="{F6B0F4F7-BD46-4B51-8F76-6AF3571465AA}" srcOrd="0" destOrd="0" presId="urn:microsoft.com/office/officeart/2005/8/layout/hierarchy4"/>
    <dgm:cxn modelId="{8C2DF094-AD34-455E-874E-2AC552C816C9}" type="presParOf" srcId="{A666B2BA-E062-432A-9FDC-3E31FD0C1D38}" destId="{744585B3-B095-4372-8CE3-A35CB49FB475}" srcOrd="1" destOrd="0" presId="urn:microsoft.com/office/officeart/2005/8/layout/hierarchy4"/>
    <dgm:cxn modelId="{3F43DD1F-CFA6-4584-9CE3-1A67C5DA4D7F}" type="presParOf" srcId="{A666B2BA-E062-432A-9FDC-3E31FD0C1D38}" destId="{A4C1EDE0-5101-439D-B54E-3D3ADD82CC9F}" srcOrd="2" destOrd="0" presId="urn:microsoft.com/office/officeart/2005/8/layout/hierarchy4"/>
    <dgm:cxn modelId="{20EDC19E-8FA6-4FCD-BCD7-88B28B73DE38}" type="presParOf" srcId="{A4C1EDE0-5101-439D-B54E-3D3ADD82CC9F}" destId="{F386479A-6AF1-4613-9D60-6E905F0A699E}" srcOrd="0" destOrd="0" presId="urn:microsoft.com/office/officeart/2005/8/layout/hierarchy4"/>
    <dgm:cxn modelId="{DB13C4AF-8CBE-4B58-8D00-793B38D01F33}" type="presParOf" srcId="{F386479A-6AF1-4613-9D60-6E905F0A699E}" destId="{9AA308B8-FB2D-4558-A83E-EA2A2952AD0B}" srcOrd="0" destOrd="0" presId="urn:microsoft.com/office/officeart/2005/8/layout/hierarchy4"/>
    <dgm:cxn modelId="{0811B4FA-8837-408F-973F-C853D44B0AEA}" type="presParOf" srcId="{F386479A-6AF1-4613-9D60-6E905F0A699E}" destId="{4470D0BD-A973-4155-93FB-0710AA9DB222}" srcOrd="1" destOrd="0" presId="urn:microsoft.com/office/officeart/2005/8/layout/hierarchy4"/>
    <dgm:cxn modelId="{EE56570C-ED86-4182-8C85-A5A797AEB3A3}" type="presParOf" srcId="{FAB95BA2-8FA6-4C1F-96C3-3C541C053674}" destId="{7AFFC22C-7652-4BD8-A066-414FD6C689DF}" srcOrd="1" destOrd="0" presId="urn:microsoft.com/office/officeart/2005/8/layout/hierarchy4"/>
    <dgm:cxn modelId="{D200F3C8-0957-445C-9237-7364D4F7D1E0}" type="presParOf" srcId="{FAB95BA2-8FA6-4C1F-96C3-3C541C053674}" destId="{223E6BAE-0D96-4FFD-B55D-59A9059D18EE}" srcOrd="2" destOrd="0" presId="urn:microsoft.com/office/officeart/2005/8/layout/hierarchy4"/>
    <dgm:cxn modelId="{BA98F2F2-9CFC-4A38-8921-FB3B59AC0237}" type="presParOf" srcId="{223E6BAE-0D96-4FFD-B55D-59A9059D18EE}" destId="{9D6083CE-3A06-4BDD-9073-E61A45B4FFD9}" srcOrd="0" destOrd="0" presId="urn:microsoft.com/office/officeart/2005/8/layout/hierarchy4"/>
    <dgm:cxn modelId="{41FDEA1B-48D4-42CF-B80E-43E18A4C76DE}" type="presParOf" srcId="{223E6BAE-0D96-4FFD-B55D-59A9059D18EE}" destId="{8E2EC537-DCC8-4CF7-BD5E-96EDCE45DCA1}" srcOrd="1" destOrd="0" presId="urn:microsoft.com/office/officeart/2005/8/layout/hierarchy4"/>
    <dgm:cxn modelId="{81760F4C-19D2-4A5E-B0C0-9CDA54A9062E}" type="presParOf" srcId="{223E6BAE-0D96-4FFD-B55D-59A9059D18EE}" destId="{4770F500-308D-44A8-8246-2ACC580DCDB7}" srcOrd="2" destOrd="0" presId="urn:microsoft.com/office/officeart/2005/8/layout/hierarchy4"/>
    <dgm:cxn modelId="{183E7D60-1D11-4AEB-A784-5B34A46B5127}" type="presParOf" srcId="{4770F500-308D-44A8-8246-2ACC580DCDB7}" destId="{4C9FD84B-E6C1-4D71-B108-4377FB9D7258}" srcOrd="0" destOrd="0" presId="urn:microsoft.com/office/officeart/2005/8/layout/hierarchy4"/>
    <dgm:cxn modelId="{C3E20E7E-B448-4D94-BA8B-FD063D043FE3}" type="presParOf" srcId="{4C9FD84B-E6C1-4D71-B108-4377FB9D7258}" destId="{7AF7424B-03F3-4B08-A909-34357C7B15E5}" srcOrd="0" destOrd="0" presId="urn:microsoft.com/office/officeart/2005/8/layout/hierarchy4"/>
    <dgm:cxn modelId="{D8CF281D-9EF3-443D-AC2D-1A4204108EAA}" type="presParOf" srcId="{4C9FD84B-E6C1-4D71-B108-4377FB9D7258}" destId="{8E8C979D-EDF0-48C2-AE6E-07196189259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4AD200-23DE-4558-A4ED-D1ED2F14B853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F4BE84-89C9-4667-A255-B596547ACA75}">
      <dgm:prSet phldrT="[Текст]"/>
      <dgm:spPr/>
      <dgm:t>
        <a:bodyPr/>
        <a:lstStyle/>
        <a:p>
          <a:r>
            <a:rPr lang="ru-RU" dirty="0"/>
            <a:t>Этический кодекс психолога </a:t>
          </a:r>
        </a:p>
      </dgm:t>
    </dgm:pt>
    <dgm:pt modelId="{E55D9B60-B891-44B3-B493-1FA2AFE32361}" type="parTrans" cxnId="{604AF0F3-C953-4B48-955E-9A88DC607BC9}">
      <dgm:prSet/>
      <dgm:spPr/>
      <dgm:t>
        <a:bodyPr/>
        <a:lstStyle/>
        <a:p>
          <a:endParaRPr lang="ru-RU"/>
        </a:p>
      </dgm:t>
    </dgm:pt>
    <dgm:pt modelId="{C07A6D88-2D71-42F5-BB22-A4EE6E0F257D}" type="sibTrans" cxnId="{604AF0F3-C953-4B48-955E-9A88DC607BC9}">
      <dgm:prSet/>
      <dgm:spPr/>
      <dgm:t>
        <a:bodyPr/>
        <a:lstStyle/>
        <a:p>
          <a:endParaRPr lang="ru-RU"/>
        </a:p>
      </dgm:t>
    </dgm:pt>
    <dgm:pt modelId="{4AE653E3-284E-49A8-B3B1-2DBE66B5013E}">
      <dgm:prSet phldrT="[Текст]"/>
      <dgm:spPr/>
      <dgm:t>
        <a:bodyPr/>
        <a:lstStyle/>
        <a:p>
          <a:r>
            <a:rPr lang="ru-RU" dirty="0"/>
            <a:t>Международный этический стандарт</a:t>
          </a:r>
        </a:p>
      </dgm:t>
    </dgm:pt>
    <dgm:pt modelId="{AE78A6FB-BC7A-48E8-9676-A4EBB4BBA070}" type="parTrans" cxnId="{9A28372B-EF95-463A-8258-497B3FF5D830}">
      <dgm:prSet/>
      <dgm:spPr/>
      <dgm:t>
        <a:bodyPr/>
        <a:lstStyle/>
        <a:p>
          <a:endParaRPr lang="ru-RU"/>
        </a:p>
      </dgm:t>
    </dgm:pt>
    <dgm:pt modelId="{FF4C3B63-9689-416A-86FA-3479BAA9A353}" type="sibTrans" cxnId="{9A28372B-EF95-463A-8258-497B3FF5D830}">
      <dgm:prSet/>
      <dgm:spPr/>
      <dgm:t>
        <a:bodyPr/>
        <a:lstStyle/>
        <a:p>
          <a:endParaRPr lang="ru-RU"/>
        </a:p>
      </dgm:t>
    </dgm:pt>
    <dgm:pt modelId="{06203C57-9749-493C-AC53-17AC9AE04DBD}">
      <dgm:prSet phldrT="[Текст]" custT="1"/>
      <dgm:spPr/>
      <dgm:t>
        <a:bodyPr/>
        <a:lstStyle/>
        <a:p>
          <a:pPr algn="l">
            <a:buFont typeface="+mj-lt"/>
            <a:buNone/>
          </a:pPr>
          <a:r>
            <a:rPr lang="ru-RU" sz="1600" dirty="0"/>
            <a:t>- Этический кодекс</a:t>
          </a:r>
          <a:r>
            <a:rPr lang="en-US" sz="1600" dirty="0"/>
            <a:t> IAAP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Этический кодекс </a:t>
          </a:r>
          <a:r>
            <a:rPr lang="en-US" sz="1600" dirty="0"/>
            <a:t>IPA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Этический кодекс </a:t>
          </a:r>
          <a:r>
            <a:rPr lang="en-US" sz="1600" dirty="0"/>
            <a:t>EAP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Этический кодекс </a:t>
          </a:r>
          <a:r>
            <a:rPr lang="en-US" sz="1600" dirty="0"/>
            <a:t>ISST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и </a:t>
          </a:r>
          <a:r>
            <a:rPr lang="ru-RU" sz="1600" dirty="0" err="1"/>
            <a:t>т.д</a:t>
          </a:r>
          <a:endParaRPr lang="ru-RU" sz="1600" dirty="0">
            <a:solidFill>
              <a:schemeClr val="tx1">
                <a:lumMod val="95000"/>
              </a:schemeClr>
            </a:solidFill>
          </a:endParaRPr>
        </a:p>
      </dgm:t>
    </dgm:pt>
    <dgm:pt modelId="{DFE258FD-E1F9-4FDE-8D91-6E199771CDF3}" type="parTrans" cxnId="{C131FEA4-B194-45A5-B124-FAECC9645E6F}">
      <dgm:prSet/>
      <dgm:spPr/>
      <dgm:t>
        <a:bodyPr/>
        <a:lstStyle/>
        <a:p>
          <a:endParaRPr lang="ru-RU"/>
        </a:p>
      </dgm:t>
    </dgm:pt>
    <dgm:pt modelId="{F8687A9A-7F1A-4C99-9012-1B665E2D9054}" type="sibTrans" cxnId="{C131FEA4-B194-45A5-B124-FAECC9645E6F}">
      <dgm:prSet/>
      <dgm:spPr/>
      <dgm:t>
        <a:bodyPr/>
        <a:lstStyle/>
        <a:p>
          <a:endParaRPr lang="ru-RU"/>
        </a:p>
      </dgm:t>
    </dgm:pt>
    <dgm:pt modelId="{68C9EE0B-39EB-41D2-BD3E-5B813A71BA58}">
      <dgm:prSet phldrT="[Текст]" custT="1"/>
      <dgm:spPr/>
      <dgm:t>
        <a:bodyPr/>
        <a:lstStyle/>
        <a:p>
          <a:pPr algn="l"/>
          <a:r>
            <a:rPr lang="ru-RU" sz="1600" dirty="0"/>
            <a:t>- Этический кодекс </a:t>
          </a:r>
          <a:r>
            <a:rPr lang="ru-RU" sz="1600" dirty="0" err="1"/>
            <a:t>СПиП</a:t>
          </a:r>
          <a:endParaRPr lang="ru-RU" sz="1600" dirty="0"/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Этический кодекс РОАП; ААПР; МПО; </a:t>
          </a:r>
          <a:r>
            <a:rPr lang="ru-RU" sz="1600" dirty="0" err="1"/>
            <a:t>ОСКиП</a:t>
          </a:r>
          <a:endParaRPr lang="ru-RU" sz="1600" dirty="0"/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Этический кодекс ПСАП; ОПП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sz="1600" dirty="0"/>
            <a:t>- и т.д.</a:t>
          </a:r>
        </a:p>
      </dgm:t>
    </dgm:pt>
    <dgm:pt modelId="{C0561BCD-6505-4588-B321-5C4F02B4835C}" type="parTrans" cxnId="{61BC0D7F-B0AA-4028-AB29-C6AF2AFC2F8C}">
      <dgm:prSet/>
      <dgm:spPr/>
      <dgm:t>
        <a:bodyPr/>
        <a:lstStyle/>
        <a:p>
          <a:endParaRPr lang="ru-RU"/>
        </a:p>
      </dgm:t>
    </dgm:pt>
    <dgm:pt modelId="{4BD9EC32-1033-4E1F-9BAF-D8E8D1D385EC}" type="sibTrans" cxnId="{61BC0D7F-B0AA-4028-AB29-C6AF2AFC2F8C}">
      <dgm:prSet/>
      <dgm:spPr/>
      <dgm:t>
        <a:bodyPr/>
        <a:lstStyle/>
        <a:p>
          <a:endParaRPr lang="ru-RU"/>
        </a:p>
      </dgm:t>
    </dgm:pt>
    <dgm:pt modelId="{DC981250-A45B-4FBE-9F86-C673E6554A93}">
      <dgm:prSet phldrT="[Текст]"/>
      <dgm:spPr/>
      <dgm:t>
        <a:bodyPr/>
        <a:lstStyle/>
        <a:p>
          <a:r>
            <a:rPr lang="ru-RU" dirty="0"/>
            <a:t>Российский этический стандарт</a:t>
          </a:r>
        </a:p>
      </dgm:t>
    </dgm:pt>
    <dgm:pt modelId="{A473318F-2348-455A-AA11-73E0FDBDFBD7}" type="parTrans" cxnId="{609120FF-E088-4DF0-B9D1-C838DD03B786}">
      <dgm:prSet/>
      <dgm:spPr/>
      <dgm:t>
        <a:bodyPr/>
        <a:lstStyle/>
        <a:p>
          <a:endParaRPr lang="ru-RU"/>
        </a:p>
      </dgm:t>
    </dgm:pt>
    <dgm:pt modelId="{9F7C8163-02B2-4E98-B07E-8714AF5A577D}" type="sibTrans" cxnId="{609120FF-E088-4DF0-B9D1-C838DD03B786}">
      <dgm:prSet/>
      <dgm:spPr/>
      <dgm:t>
        <a:bodyPr/>
        <a:lstStyle/>
        <a:p>
          <a:endParaRPr lang="ru-RU"/>
        </a:p>
      </dgm:t>
    </dgm:pt>
    <dgm:pt modelId="{A13D2832-FFF5-42C9-AC3F-A0E3161CF3FE}" type="pres">
      <dgm:prSet presAssocID="{5B4AD200-23DE-4558-A4ED-D1ED2F14B8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CE218D2-EA46-4449-91E4-1C8EBF5210BE}" type="pres">
      <dgm:prSet presAssocID="{1AF4BE84-89C9-4667-A255-B596547ACA75}" presName="vertOne" presStyleCnt="0"/>
      <dgm:spPr/>
    </dgm:pt>
    <dgm:pt modelId="{D8E47312-69F2-4C7B-BF4C-8581BD193DA2}" type="pres">
      <dgm:prSet presAssocID="{1AF4BE84-89C9-4667-A255-B596547ACA75}" presName="txOne" presStyleLbl="node0" presStyleIdx="0" presStyleCnt="1" custScaleY="21849" custLinFactNeighborX="688" custLinFactNeighborY="-944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94A573-8556-4D10-9F2D-970229C6760D}" type="pres">
      <dgm:prSet presAssocID="{1AF4BE84-89C9-4667-A255-B596547ACA75}" presName="parTransOne" presStyleCnt="0"/>
      <dgm:spPr/>
    </dgm:pt>
    <dgm:pt modelId="{FAB95BA2-8FA6-4C1F-96C3-3C541C053674}" type="pres">
      <dgm:prSet presAssocID="{1AF4BE84-89C9-4667-A255-B596547ACA75}" presName="horzOne" presStyleCnt="0"/>
      <dgm:spPr/>
    </dgm:pt>
    <dgm:pt modelId="{A666B2BA-E062-432A-9FDC-3E31FD0C1D38}" type="pres">
      <dgm:prSet presAssocID="{4AE653E3-284E-49A8-B3B1-2DBE66B5013E}" presName="vertTwo" presStyleCnt="0"/>
      <dgm:spPr/>
    </dgm:pt>
    <dgm:pt modelId="{F6B0F4F7-BD46-4B51-8F76-6AF3571465AA}" type="pres">
      <dgm:prSet presAssocID="{4AE653E3-284E-49A8-B3B1-2DBE66B5013E}" presName="txTwo" presStyleLbl="node2" presStyleIdx="0" presStyleCnt="2" custScaleX="102984" custScaleY="32889" custLinFactNeighborX="-10233" custLinFactNeighborY="-85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4585B3-B095-4372-8CE3-A35CB49FB475}" type="pres">
      <dgm:prSet presAssocID="{4AE653E3-284E-49A8-B3B1-2DBE66B5013E}" presName="parTransTwo" presStyleCnt="0"/>
      <dgm:spPr/>
    </dgm:pt>
    <dgm:pt modelId="{A4C1EDE0-5101-439D-B54E-3D3ADD82CC9F}" type="pres">
      <dgm:prSet presAssocID="{4AE653E3-284E-49A8-B3B1-2DBE66B5013E}" presName="horzTwo" presStyleCnt="0"/>
      <dgm:spPr/>
    </dgm:pt>
    <dgm:pt modelId="{F386479A-6AF1-4613-9D60-6E905F0A699E}" type="pres">
      <dgm:prSet presAssocID="{06203C57-9749-493C-AC53-17AC9AE04DBD}" presName="vertThree" presStyleCnt="0"/>
      <dgm:spPr/>
    </dgm:pt>
    <dgm:pt modelId="{9AA308B8-FB2D-4558-A83E-EA2A2952AD0B}" type="pres">
      <dgm:prSet presAssocID="{06203C57-9749-493C-AC53-17AC9AE04DBD}" presName="txThree" presStyleLbl="node3" presStyleIdx="0" presStyleCnt="2" custScaleY="97823" custLinFactNeighborX="-81" custLinFactNeighborY="-24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70D0BD-A973-4155-93FB-0710AA9DB222}" type="pres">
      <dgm:prSet presAssocID="{06203C57-9749-493C-AC53-17AC9AE04DBD}" presName="horzThree" presStyleCnt="0"/>
      <dgm:spPr/>
    </dgm:pt>
    <dgm:pt modelId="{7AFFC22C-7652-4BD8-A066-414FD6C689DF}" type="pres">
      <dgm:prSet presAssocID="{FF4C3B63-9689-416A-86FA-3479BAA9A353}" presName="sibSpaceTwo" presStyleCnt="0"/>
      <dgm:spPr/>
    </dgm:pt>
    <dgm:pt modelId="{223E6BAE-0D96-4FFD-B55D-59A9059D18EE}" type="pres">
      <dgm:prSet presAssocID="{DC981250-A45B-4FBE-9F86-C673E6554A93}" presName="vertTwo" presStyleCnt="0"/>
      <dgm:spPr/>
    </dgm:pt>
    <dgm:pt modelId="{9D6083CE-3A06-4BDD-9073-E61A45B4FFD9}" type="pres">
      <dgm:prSet presAssocID="{DC981250-A45B-4FBE-9F86-C673E6554A93}" presName="txTwo" presStyleLbl="node2" presStyleIdx="1" presStyleCnt="2" custScaleY="31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2EC537-DCC8-4CF7-BD5E-96EDCE45DCA1}" type="pres">
      <dgm:prSet presAssocID="{DC981250-A45B-4FBE-9F86-C673E6554A93}" presName="parTransTwo" presStyleCnt="0"/>
      <dgm:spPr/>
    </dgm:pt>
    <dgm:pt modelId="{4770F500-308D-44A8-8246-2ACC580DCDB7}" type="pres">
      <dgm:prSet presAssocID="{DC981250-A45B-4FBE-9F86-C673E6554A93}" presName="horzTwo" presStyleCnt="0"/>
      <dgm:spPr/>
    </dgm:pt>
    <dgm:pt modelId="{4C9FD84B-E6C1-4D71-B108-4377FB9D7258}" type="pres">
      <dgm:prSet presAssocID="{68C9EE0B-39EB-41D2-BD3E-5B813A71BA58}" presName="vertThree" presStyleCnt="0"/>
      <dgm:spPr/>
    </dgm:pt>
    <dgm:pt modelId="{7AF7424B-03F3-4B08-A909-34357C7B15E5}" type="pres">
      <dgm:prSet presAssocID="{68C9EE0B-39EB-41D2-BD3E-5B813A71BA58}" presName="txThree" presStyleLbl="node3" presStyleIdx="1" presStyleCnt="2" custScaleY="99694" custLinFactNeighborX="-643" custLinFactNeighborY="-2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8C979D-EDF0-48C2-AE6E-07196189259E}" type="pres">
      <dgm:prSet presAssocID="{68C9EE0B-39EB-41D2-BD3E-5B813A71BA58}" presName="horzThree" presStyleCnt="0"/>
      <dgm:spPr/>
    </dgm:pt>
  </dgm:ptLst>
  <dgm:cxnLst>
    <dgm:cxn modelId="{AB442BC2-4E09-4F03-B068-1E4046BDBFAB}" type="presOf" srcId="{06203C57-9749-493C-AC53-17AC9AE04DBD}" destId="{9AA308B8-FB2D-4558-A83E-EA2A2952AD0B}" srcOrd="0" destOrd="0" presId="urn:microsoft.com/office/officeart/2005/8/layout/hierarchy4"/>
    <dgm:cxn modelId="{609120FF-E088-4DF0-B9D1-C838DD03B786}" srcId="{1AF4BE84-89C9-4667-A255-B596547ACA75}" destId="{DC981250-A45B-4FBE-9F86-C673E6554A93}" srcOrd="1" destOrd="0" parTransId="{A473318F-2348-455A-AA11-73E0FDBDFBD7}" sibTransId="{9F7C8163-02B2-4E98-B07E-8714AF5A577D}"/>
    <dgm:cxn modelId="{87BDFD41-D8C1-4D93-A3F4-3BED26D4416A}" type="presOf" srcId="{4AE653E3-284E-49A8-B3B1-2DBE66B5013E}" destId="{F6B0F4F7-BD46-4B51-8F76-6AF3571465AA}" srcOrd="0" destOrd="0" presId="urn:microsoft.com/office/officeart/2005/8/layout/hierarchy4"/>
    <dgm:cxn modelId="{1FCF1424-83DE-4A49-B5A1-106CD4E3D006}" type="presOf" srcId="{1AF4BE84-89C9-4667-A255-B596547ACA75}" destId="{D8E47312-69F2-4C7B-BF4C-8581BD193DA2}" srcOrd="0" destOrd="0" presId="urn:microsoft.com/office/officeart/2005/8/layout/hierarchy4"/>
    <dgm:cxn modelId="{604AF0F3-C953-4B48-955E-9A88DC607BC9}" srcId="{5B4AD200-23DE-4558-A4ED-D1ED2F14B853}" destId="{1AF4BE84-89C9-4667-A255-B596547ACA75}" srcOrd="0" destOrd="0" parTransId="{E55D9B60-B891-44B3-B493-1FA2AFE32361}" sibTransId="{C07A6D88-2D71-42F5-BB22-A4EE6E0F257D}"/>
    <dgm:cxn modelId="{9A28372B-EF95-463A-8258-497B3FF5D830}" srcId="{1AF4BE84-89C9-4667-A255-B596547ACA75}" destId="{4AE653E3-284E-49A8-B3B1-2DBE66B5013E}" srcOrd="0" destOrd="0" parTransId="{AE78A6FB-BC7A-48E8-9676-A4EBB4BBA070}" sibTransId="{FF4C3B63-9689-416A-86FA-3479BAA9A353}"/>
    <dgm:cxn modelId="{6DF5D14F-B384-4C1D-9616-37939C85077E}" type="presOf" srcId="{DC981250-A45B-4FBE-9F86-C673E6554A93}" destId="{9D6083CE-3A06-4BDD-9073-E61A45B4FFD9}" srcOrd="0" destOrd="0" presId="urn:microsoft.com/office/officeart/2005/8/layout/hierarchy4"/>
    <dgm:cxn modelId="{C131FEA4-B194-45A5-B124-FAECC9645E6F}" srcId="{4AE653E3-284E-49A8-B3B1-2DBE66B5013E}" destId="{06203C57-9749-493C-AC53-17AC9AE04DBD}" srcOrd="0" destOrd="0" parTransId="{DFE258FD-E1F9-4FDE-8D91-6E199771CDF3}" sibTransId="{F8687A9A-7F1A-4C99-9012-1B665E2D9054}"/>
    <dgm:cxn modelId="{DB97B1F0-9116-4F6D-9CC9-80323A268756}" type="presOf" srcId="{5B4AD200-23DE-4558-A4ED-D1ED2F14B853}" destId="{A13D2832-FFF5-42C9-AC3F-A0E3161CF3FE}" srcOrd="0" destOrd="0" presId="urn:microsoft.com/office/officeart/2005/8/layout/hierarchy4"/>
    <dgm:cxn modelId="{61BC0D7F-B0AA-4028-AB29-C6AF2AFC2F8C}" srcId="{DC981250-A45B-4FBE-9F86-C673E6554A93}" destId="{68C9EE0B-39EB-41D2-BD3E-5B813A71BA58}" srcOrd="0" destOrd="0" parTransId="{C0561BCD-6505-4588-B321-5C4F02B4835C}" sibTransId="{4BD9EC32-1033-4E1F-9BAF-D8E8D1D385EC}"/>
    <dgm:cxn modelId="{A56AFF73-3EFE-4B5F-990A-150148053799}" type="presOf" srcId="{68C9EE0B-39EB-41D2-BD3E-5B813A71BA58}" destId="{7AF7424B-03F3-4B08-A909-34357C7B15E5}" srcOrd="0" destOrd="0" presId="urn:microsoft.com/office/officeart/2005/8/layout/hierarchy4"/>
    <dgm:cxn modelId="{F07EA33E-BF05-43DC-B126-CC7B8541F0F6}" type="presParOf" srcId="{A13D2832-FFF5-42C9-AC3F-A0E3161CF3FE}" destId="{6CE218D2-EA46-4449-91E4-1C8EBF5210BE}" srcOrd="0" destOrd="0" presId="urn:microsoft.com/office/officeart/2005/8/layout/hierarchy4"/>
    <dgm:cxn modelId="{D3E14380-E2BD-44DE-A807-328D00B06A2B}" type="presParOf" srcId="{6CE218D2-EA46-4449-91E4-1C8EBF5210BE}" destId="{D8E47312-69F2-4C7B-BF4C-8581BD193DA2}" srcOrd="0" destOrd="0" presId="urn:microsoft.com/office/officeart/2005/8/layout/hierarchy4"/>
    <dgm:cxn modelId="{4E48D178-8F64-4C07-AE2A-F30B861BE408}" type="presParOf" srcId="{6CE218D2-EA46-4449-91E4-1C8EBF5210BE}" destId="{A094A573-8556-4D10-9F2D-970229C6760D}" srcOrd="1" destOrd="0" presId="urn:microsoft.com/office/officeart/2005/8/layout/hierarchy4"/>
    <dgm:cxn modelId="{268A9B7D-D48E-4800-85CC-B9E9E7163AFA}" type="presParOf" srcId="{6CE218D2-EA46-4449-91E4-1C8EBF5210BE}" destId="{FAB95BA2-8FA6-4C1F-96C3-3C541C053674}" srcOrd="2" destOrd="0" presId="urn:microsoft.com/office/officeart/2005/8/layout/hierarchy4"/>
    <dgm:cxn modelId="{61018BF1-12AB-4E09-A228-1738BEDA54CC}" type="presParOf" srcId="{FAB95BA2-8FA6-4C1F-96C3-3C541C053674}" destId="{A666B2BA-E062-432A-9FDC-3E31FD0C1D38}" srcOrd="0" destOrd="0" presId="urn:microsoft.com/office/officeart/2005/8/layout/hierarchy4"/>
    <dgm:cxn modelId="{6390B530-9A15-4934-8C5E-0950F786BC73}" type="presParOf" srcId="{A666B2BA-E062-432A-9FDC-3E31FD0C1D38}" destId="{F6B0F4F7-BD46-4B51-8F76-6AF3571465AA}" srcOrd="0" destOrd="0" presId="urn:microsoft.com/office/officeart/2005/8/layout/hierarchy4"/>
    <dgm:cxn modelId="{8C2DF094-AD34-455E-874E-2AC552C816C9}" type="presParOf" srcId="{A666B2BA-E062-432A-9FDC-3E31FD0C1D38}" destId="{744585B3-B095-4372-8CE3-A35CB49FB475}" srcOrd="1" destOrd="0" presId="urn:microsoft.com/office/officeart/2005/8/layout/hierarchy4"/>
    <dgm:cxn modelId="{3F43DD1F-CFA6-4584-9CE3-1A67C5DA4D7F}" type="presParOf" srcId="{A666B2BA-E062-432A-9FDC-3E31FD0C1D38}" destId="{A4C1EDE0-5101-439D-B54E-3D3ADD82CC9F}" srcOrd="2" destOrd="0" presId="urn:microsoft.com/office/officeart/2005/8/layout/hierarchy4"/>
    <dgm:cxn modelId="{20EDC19E-8FA6-4FCD-BCD7-88B28B73DE38}" type="presParOf" srcId="{A4C1EDE0-5101-439D-B54E-3D3ADD82CC9F}" destId="{F386479A-6AF1-4613-9D60-6E905F0A699E}" srcOrd="0" destOrd="0" presId="urn:microsoft.com/office/officeart/2005/8/layout/hierarchy4"/>
    <dgm:cxn modelId="{DB13C4AF-8CBE-4B58-8D00-793B38D01F33}" type="presParOf" srcId="{F386479A-6AF1-4613-9D60-6E905F0A699E}" destId="{9AA308B8-FB2D-4558-A83E-EA2A2952AD0B}" srcOrd="0" destOrd="0" presId="urn:microsoft.com/office/officeart/2005/8/layout/hierarchy4"/>
    <dgm:cxn modelId="{0811B4FA-8837-408F-973F-C853D44B0AEA}" type="presParOf" srcId="{F386479A-6AF1-4613-9D60-6E905F0A699E}" destId="{4470D0BD-A973-4155-93FB-0710AA9DB222}" srcOrd="1" destOrd="0" presId="urn:microsoft.com/office/officeart/2005/8/layout/hierarchy4"/>
    <dgm:cxn modelId="{EE56570C-ED86-4182-8C85-A5A797AEB3A3}" type="presParOf" srcId="{FAB95BA2-8FA6-4C1F-96C3-3C541C053674}" destId="{7AFFC22C-7652-4BD8-A066-414FD6C689DF}" srcOrd="1" destOrd="0" presId="urn:microsoft.com/office/officeart/2005/8/layout/hierarchy4"/>
    <dgm:cxn modelId="{D200F3C8-0957-445C-9237-7364D4F7D1E0}" type="presParOf" srcId="{FAB95BA2-8FA6-4C1F-96C3-3C541C053674}" destId="{223E6BAE-0D96-4FFD-B55D-59A9059D18EE}" srcOrd="2" destOrd="0" presId="urn:microsoft.com/office/officeart/2005/8/layout/hierarchy4"/>
    <dgm:cxn modelId="{BA98F2F2-9CFC-4A38-8921-FB3B59AC0237}" type="presParOf" srcId="{223E6BAE-0D96-4FFD-B55D-59A9059D18EE}" destId="{9D6083CE-3A06-4BDD-9073-E61A45B4FFD9}" srcOrd="0" destOrd="0" presId="urn:microsoft.com/office/officeart/2005/8/layout/hierarchy4"/>
    <dgm:cxn modelId="{41FDEA1B-48D4-42CF-B80E-43E18A4C76DE}" type="presParOf" srcId="{223E6BAE-0D96-4FFD-B55D-59A9059D18EE}" destId="{8E2EC537-DCC8-4CF7-BD5E-96EDCE45DCA1}" srcOrd="1" destOrd="0" presId="urn:microsoft.com/office/officeart/2005/8/layout/hierarchy4"/>
    <dgm:cxn modelId="{81760F4C-19D2-4A5E-B0C0-9CDA54A9062E}" type="presParOf" srcId="{223E6BAE-0D96-4FFD-B55D-59A9059D18EE}" destId="{4770F500-308D-44A8-8246-2ACC580DCDB7}" srcOrd="2" destOrd="0" presId="urn:microsoft.com/office/officeart/2005/8/layout/hierarchy4"/>
    <dgm:cxn modelId="{183E7D60-1D11-4AEB-A784-5B34A46B5127}" type="presParOf" srcId="{4770F500-308D-44A8-8246-2ACC580DCDB7}" destId="{4C9FD84B-E6C1-4D71-B108-4377FB9D7258}" srcOrd="0" destOrd="0" presId="urn:microsoft.com/office/officeart/2005/8/layout/hierarchy4"/>
    <dgm:cxn modelId="{C3E20E7E-B448-4D94-BA8B-FD063D043FE3}" type="presParOf" srcId="{4C9FD84B-E6C1-4D71-B108-4377FB9D7258}" destId="{7AF7424B-03F3-4B08-A909-34357C7B15E5}" srcOrd="0" destOrd="0" presId="urn:microsoft.com/office/officeart/2005/8/layout/hierarchy4"/>
    <dgm:cxn modelId="{D8CF281D-9EF3-443D-AC2D-1A4204108EAA}" type="presParOf" srcId="{4C9FD84B-E6C1-4D71-B108-4377FB9D7258}" destId="{8E8C979D-EDF0-48C2-AE6E-07196189259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44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7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67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3169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936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278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968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845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00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95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88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13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22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44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55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10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71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F7E746A-6BB2-4998-849A-7DEA7A44A94D}" type="datetimeFigureOut">
              <a:rPr lang="ru-RU" smtClean="0"/>
              <a:t>12.12.2021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EB5E025-0689-45D9-AC58-F5153D49E0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44135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A58B9C-B763-2541-8124-985A5CEF0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2531" y="1077878"/>
            <a:ext cx="7766936" cy="2453530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Открытое заседание </a:t>
            </a:r>
            <a:br>
              <a:rPr lang="ru-RU" sz="5400" dirty="0"/>
            </a:br>
            <a:r>
              <a:rPr lang="ru-RU" sz="5400" dirty="0"/>
              <a:t>этического комитета ПСАП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35F6349-E8AA-CC45-B101-42A5FD6CD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9872" y="3808499"/>
            <a:ext cx="9144000" cy="230926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Юридические и этические аспекты деятельности аналитического психолога, </a:t>
            </a:r>
          </a:p>
          <a:p>
            <a:r>
              <a:rPr lang="ru-RU" dirty="0"/>
              <a:t>аналитического психотерапевта (немедицинского), </a:t>
            </a:r>
          </a:p>
          <a:p>
            <a:r>
              <a:rPr lang="ru-RU" dirty="0" err="1"/>
              <a:t>юнгианского</a:t>
            </a:r>
            <a:r>
              <a:rPr lang="ru-RU" dirty="0"/>
              <a:t> аналитика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924F29C-FC73-4147-8E00-8A2013A407A0}"/>
              </a:ext>
            </a:extLst>
          </p:cNvPr>
          <p:cNvSpPr txBox="1"/>
          <p:nvPr/>
        </p:nvSpPr>
        <p:spPr>
          <a:xfrm>
            <a:off x="4017818" y="6117760"/>
            <a:ext cx="415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11 декабря 2021 г.</a:t>
            </a:r>
          </a:p>
        </p:txBody>
      </p:sp>
    </p:spTree>
    <p:extLst>
      <p:ext uri="{BB962C8B-B14F-4D97-AF65-F5344CB8AC3E}">
        <p14:creationId xmlns:p14="http://schemas.microsoft.com/office/powerpoint/2010/main" val="2011639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999" y="674255"/>
            <a:ext cx="10233891" cy="545190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Переход границ как таковой </a:t>
            </a:r>
            <a:r>
              <a:rPr lang="ru-RU" sz="2000" dirty="0"/>
              <a:t>– это доброкачественные, обсуждаемые, не прогрессирующие отклонения от установленных рамок, которые являются творческими и добросовестными попытками аналитика адаптировать метод к индивидуальности пациента. Пример: снижение платы, продление сессии в ситуации кризисного состояния пациента и т.п. Потенциальный риск есть.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«Серая зона переходов границ» </a:t>
            </a:r>
            <a:r>
              <a:rPr lang="ru-RU" sz="2000" dirty="0"/>
              <a:t>- это </a:t>
            </a:r>
            <a:r>
              <a:rPr lang="ru-RU" sz="2000" dirty="0" err="1"/>
              <a:t>бОльшие</a:t>
            </a:r>
            <a:r>
              <a:rPr lang="ru-RU" sz="2000" dirty="0"/>
              <a:t> отклонения от стандартной или устоявшейся методики, здесь больше вторжения или соблазнения». Пример: предоставление сдвоенных сессий, предложение перехода на «Ты», санкционированные встречи со значимыми «другими» (без участия клиента) и т.п.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Многокомпоненые переходы границ </a:t>
            </a:r>
            <a:r>
              <a:rPr lang="ru-RU" sz="2000" dirty="0"/>
              <a:t>– частые, длительные и очевидные переходы при отсутствии понятного намерения относительно улучшения терапии. Это ведет к застреванию в паттернах зависимых отношений, от которых не могут отказаться ни аналитик ни клиент. Этот вид переходов границ – частый спутник продолжительных (длящихся годами) терапевтических процессов</a:t>
            </a:r>
          </a:p>
        </p:txBody>
      </p:sp>
    </p:spTree>
    <p:extLst>
      <p:ext uri="{BB962C8B-B14F-4D97-AF65-F5344CB8AC3E}">
        <p14:creationId xmlns:p14="http://schemas.microsoft.com/office/powerpoint/2010/main" val="2295100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436" y="729673"/>
            <a:ext cx="10049164" cy="539649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ru-RU" sz="2000" b="1" dirty="0">
                <a:solidFill>
                  <a:srgbClr val="0070C0"/>
                </a:solidFill>
              </a:rPr>
              <a:t>Нарушения границ как таковые </a:t>
            </a:r>
            <a:r>
              <a:rPr lang="ru-RU" sz="2000" dirty="0"/>
              <a:t>– это злоупотребления, такие как нарушения конфиденциальности, финансовая эксплуатация, двойные отношения и т.п. Пример несексуальных нарушений границ: приглашение на группы, лекции, выдача визиток для распространения и т.п.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sz="2000" b="1" dirty="0">
                <a:solidFill>
                  <a:srgbClr val="0070C0"/>
                </a:solidFill>
              </a:rPr>
              <a:t>«Серая зона нарушения границ» </a:t>
            </a:r>
            <a:r>
              <a:rPr lang="ru-RU" sz="2000" dirty="0"/>
              <a:t>- инициированные терапевтом действия, выходящие за рами метода, которые нарушают восприятие пациентом своих границ. Пример: обсуждение с другими аналитиками, приведение примеров в лекциях и т.п., прием подарков институту или сообществу, несексуальные прикосновения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sz="2000" b="1" dirty="0">
                <a:solidFill>
                  <a:srgbClr val="0070C0"/>
                </a:solidFill>
              </a:rPr>
              <a:t>Псевдонарушения границ </a:t>
            </a:r>
            <a:r>
              <a:rPr lang="ru-RU" sz="2000" dirty="0"/>
              <a:t>– такие интервенции, которые могут восприниматься клиентом как нарушения границ, но в действительности однозначно принадлежат сфере этической практики. Пример: обязанность предупреждать правоохранительные органы о возможном ущербе третьем лицам со стороны клиента (правило Тарасова)</a:t>
            </a:r>
          </a:p>
        </p:txBody>
      </p:sp>
    </p:spTree>
    <p:extLst>
      <p:ext uri="{BB962C8B-B14F-4D97-AF65-F5344CB8AC3E}">
        <p14:creationId xmlns:p14="http://schemas.microsoft.com/office/powerpoint/2010/main" val="2870218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«Скользкая дорожка»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85817"/>
            <a:ext cx="10515600" cy="45070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i="1" dirty="0"/>
              <a:t>«Этические нарушения не являются импульсивными поступками, это часть постепенного процесса скатывания по скользкой поверхности этики» </a:t>
            </a:r>
          </a:p>
          <a:p>
            <a:pPr marL="0" indent="0" algn="ctr">
              <a:buNone/>
            </a:pPr>
            <a:r>
              <a:rPr lang="ru-RU" sz="2400" i="1" dirty="0"/>
              <a:t>(Генри Абрамович)</a:t>
            </a:r>
          </a:p>
          <a:p>
            <a:pPr marL="0" indent="0" algn="just">
              <a:buNone/>
            </a:pPr>
            <a:endParaRPr lang="ru-RU" sz="2400" i="1" dirty="0"/>
          </a:p>
          <a:p>
            <a:pPr marL="0" indent="0" algn="just">
              <a:buNone/>
            </a:pPr>
            <a:r>
              <a:rPr lang="ru-RU" sz="2400" dirty="0">
                <a:solidFill>
                  <a:srgbClr val="00B0F0"/>
                </a:solidFill>
              </a:rPr>
              <a:t>Динамика «скользкой дорожки»:</a:t>
            </a:r>
            <a:r>
              <a:rPr lang="ru-RU" sz="2400" dirty="0"/>
              <a:t> сеттинг нарушен и не подлежит восстановлению, аналитический процесс приобретает турбулентный характер, а аналитическая работа становится бесполезной и этически сомнительной</a:t>
            </a:r>
          </a:p>
        </p:txBody>
      </p:sp>
    </p:spTree>
    <p:extLst>
      <p:ext uri="{BB962C8B-B14F-4D97-AF65-F5344CB8AC3E}">
        <p14:creationId xmlns:p14="http://schemas.microsoft.com/office/powerpoint/2010/main" val="48270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Процедура рассмотрения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19637" y="1681163"/>
            <a:ext cx="5025216" cy="66747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B0F0"/>
                </a:solidFill>
              </a:rPr>
              <a:t>запрос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759782" y="2706255"/>
            <a:ext cx="5025216" cy="3409518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О предоставлении сведений или объяснении</a:t>
            </a:r>
          </a:p>
          <a:p>
            <a:r>
              <a:rPr lang="ru-RU" sz="2400" dirty="0"/>
              <a:t>Подается в письменной форме</a:t>
            </a:r>
          </a:p>
          <a:p>
            <a:r>
              <a:rPr lang="ru-RU" sz="2400" dirty="0"/>
              <a:t>Срок рассмотрения 30 календарных дней</a:t>
            </a:r>
          </a:p>
          <a:p>
            <a:r>
              <a:rPr lang="ru-RU" sz="2400" dirty="0"/>
              <a:t>Ответ в письменной форме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096000" y="1524723"/>
            <a:ext cx="5035548" cy="82391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B0F0"/>
                </a:solidFill>
              </a:rPr>
              <a:t>жалоба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6319840" y="2706255"/>
            <a:ext cx="5035548" cy="3483408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Обращение в связи с предполагаемым нарушением</a:t>
            </a:r>
          </a:p>
          <a:p>
            <a:r>
              <a:rPr lang="ru-RU" sz="2400" dirty="0"/>
              <a:t>Подается в письменной форме</a:t>
            </a:r>
          </a:p>
          <a:p>
            <a:r>
              <a:rPr lang="ru-RU" sz="2400" dirty="0"/>
              <a:t>направляется в ЭК и члену ПСАП, в отношении которого подана жалоба</a:t>
            </a:r>
          </a:p>
          <a:p>
            <a:r>
              <a:rPr lang="ru-RU" sz="2400" dirty="0"/>
              <a:t>Не может быть анонимной</a:t>
            </a:r>
          </a:p>
          <a:p>
            <a:r>
              <a:rPr lang="ru-RU" sz="2400" dirty="0"/>
              <a:t>Срок первичной оценки жалобы 30 календарных дней</a:t>
            </a:r>
          </a:p>
          <a:p>
            <a:r>
              <a:rPr lang="ru-RU" sz="2400" dirty="0"/>
              <a:t>Первичная оценка определяет, является ли жалоба предметом рассмотрения ЭК</a:t>
            </a:r>
          </a:p>
        </p:txBody>
      </p:sp>
    </p:spTree>
    <p:extLst>
      <p:ext uri="{BB962C8B-B14F-4D97-AF65-F5344CB8AC3E}">
        <p14:creationId xmlns:p14="http://schemas.microsoft.com/office/powerpoint/2010/main" val="1594395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Порядок рассмотрения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ЭК запрашивает:</a:t>
            </a:r>
          </a:p>
          <a:p>
            <a:pPr marL="914400" lvl="1" indent="-514350"/>
            <a:r>
              <a:rPr lang="ru-RU" b="1" dirty="0">
                <a:solidFill>
                  <a:srgbClr val="00B0F0"/>
                </a:solidFill>
              </a:rPr>
              <a:t>пояснения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/>
              <a:t>(в письменной форме) от члена ПСАП, в отношении которого подана жалоба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ЭК </a:t>
            </a:r>
            <a:r>
              <a:rPr lang="ru-RU" b="1" dirty="0">
                <a:solidFill>
                  <a:srgbClr val="00B0F0"/>
                </a:solidFill>
              </a:rPr>
              <a:t>организует личную встречу </a:t>
            </a:r>
            <a:r>
              <a:rPr lang="ru-RU" dirty="0"/>
              <a:t>с участники жалобы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Эк выносит :</a:t>
            </a:r>
          </a:p>
          <a:p>
            <a:pPr marL="914400" lvl="1" indent="-514350"/>
            <a:r>
              <a:rPr lang="ru-RU" b="1" dirty="0">
                <a:solidFill>
                  <a:srgbClr val="00B0F0"/>
                </a:solidFill>
              </a:rPr>
              <a:t>Заключение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/>
              <a:t>об установлении или отсутствии нарушения этических норм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ЭК направляет</a:t>
            </a:r>
          </a:p>
          <a:p>
            <a:pPr marL="914400" lvl="1" indent="-514350"/>
            <a:r>
              <a:rPr lang="ru-RU" b="1" dirty="0">
                <a:solidFill>
                  <a:srgbClr val="00B0F0"/>
                </a:solidFill>
              </a:rPr>
              <a:t>Пояснения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b="1" dirty="0">
                <a:solidFill>
                  <a:srgbClr val="00B0F0"/>
                </a:solidFill>
              </a:rPr>
              <a:t>заявителю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/>
              <a:t>в течении 30 календарных дней</a:t>
            </a:r>
          </a:p>
          <a:p>
            <a:pPr marL="914400" lvl="1" indent="-514350"/>
            <a:r>
              <a:rPr lang="ru-RU" b="1" dirty="0">
                <a:solidFill>
                  <a:srgbClr val="00B0F0"/>
                </a:solidFill>
              </a:rPr>
              <a:t>Заключение заявителю </a:t>
            </a:r>
            <a:r>
              <a:rPr lang="ru-RU" dirty="0"/>
              <a:t>(в письменной форме) об отсутствии нарушения этических норм (в случае их отсутствия)</a:t>
            </a:r>
          </a:p>
          <a:p>
            <a:pPr marL="914400" lvl="1" indent="-514350"/>
            <a:r>
              <a:rPr lang="ru-RU" b="1" dirty="0">
                <a:solidFill>
                  <a:srgbClr val="00B0F0"/>
                </a:solidFill>
              </a:rPr>
              <a:t>Заключение и рекомендации </a:t>
            </a:r>
            <a:r>
              <a:rPr lang="ru-RU" dirty="0"/>
              <a:t>(в письменной форме) члену ПСАП, в отношении которого подана жалоба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Вся информация, касающаяся жалобы, хранится в течение 5 лет в архиве ПСАП</a:t>
            </a:r>
          </a:p>
          <a:p>
            <a:pPr marL="914400" lvl="1" indent="-51435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6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58FC2A05-7D36-44A4-9D6F-169F8AE6BA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5996874"/>
              </p:ext>
            </p:extLst>
          </p:nvPr>
        </p:nvGraphicFramePr>
        <p:xfrm>
          <a:off x="309419" y="1142494"/>
          <a:ext cx="5546436" cy="5452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452A4E9-2AB1-4716-975F-C7F1E4240F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907"/>
            <a:ext cx="10515600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Bahnschrift SemiBold" panose="020B0502040204020203" pitchFamily="34" charset="0"/>
              </a:rPr>
              <a:t>Деятельность аналитического психолога</a:t>
            </a:r>
            <a:r>
              <a:rPr lang="ru-RU" sz="2800" dirty="0">
                <a:solidFill>
                  <a:schemeClr val="tx1"/>
                </a:solidFill>
                <a:latin typeface="Bahnschrift SemiBold" panose="020B0502040204020203" pitchFamily="34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Bahnschrift SemiBold" panose="020B0502040204020203" pitchFamily="34" charset="0"/>
              </a:rPr>
              <a:t>регулируется:</a:t>
            </a:r>
            <a:endParaRPr lang="ru-RU" sz="2800" dirty="0"/>
          </a:p>
        </p:txBody>
      </p:sp>
      <p:graphicFrame>
        <p:nvGraphicFramePr>
          <p:cNvPr id="6" name="Объект 4">
            <a:extLst>
              <a:ext uri="{FF2B5EF4-FFF2-40B4-BE49-F238E27FC236}">
                <a16:creationId xmlns:a16="http://schemas.microsoft.com/office/drawing/2014/main" xmlns="" id="{D7A50CB4-6ACF-42E9-9D27-04C4509325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2484724"/>
              </p:ext>
            </p:extLst>
          </p:nvPr>
        </p:nvGraphicFramePr>
        <p:xfrm>
          <a:off x="6096000" y="1139679"/>
          <a:ext cx="5945042" cy="4448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C0352829-C727-428B-A5DE-0733690449D8}"/>
              </a:ext>
            </a:extLst>
          </p:cNvPr>
          <p:cNvSpPr/>
          <p:nvPr/>
        </p:nvSpPr>
        <p:spPr>
          <a:xfrm>
            <a:off x="1422400" y="1644073"/>
            <a:ext cx="397164" cy="24014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D23F7E2F-63C4-4FCE-812D-87C672558FDC}"/>
              </a:ext>
            </a:extLst>
          </p:cNvPr>
          <p:cNvSpPr/>
          <p:nvPr/>
        </p:nvSpPr>
        <p:spPr>
          <a:xfrm>
            <a:off x="4391891" y="1644072"/>
            <a:ext cx="397164" cy="24014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xmlns="" id="{CA562121-ED1F-413C-A370-B47FAEC1CAAF}"/>
              </a:ext>
            </a:extLst>
          </p:cNvPr>
          <p:cNvSpPr/>
          <p:nvPr/>
        </p:nvSpPr>
        <p:spPr>
          <a:xfrm rot="16200000">
            <a:off x="8972335" y="1961933"/>
            <a:ext cx="397164" cy="44493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143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5D7970-3D73-4461-9854-6EC3A2B33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6584"/>
          </a:xfrm>
        </p:spPr>
        <p:txBody>
          <a:bodyPr/>
          <a:lstStyle/>
          <a:p>
            <a:r>
              <a:rPr lang="ru-RU" dirty="0"/>
              <a:t>Этика и этические принципы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EF9C25-3284-426D-B4DA-B53EAB765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600" b="1" dirty="0"/>
              <a:t>Этика</a:t>
            </a:r>
            <a:r>
              <a:rPr lang="ru-RU" sz="2600" dirty="0"/>
              <a:t> отражает общие ценности аналитического сообщества. Профессиональные сообщества сохраняют нормы нравственного поведения, решая, что является приемлемым, а что нет.  </a:t>
            </a:r>
          </a:p>
          <a:p>
            <a:endParaRPr lang="ru-RU" sz="2600" b="1" dirty="0"/>
          </a:p>
          <a:p>
            <a:r>
              <a:rPr lang="ru-RU" sz="2600" b="1" dirty="0"/>
              <a:t>Этический принцип сообщества</a:t>
            </a:r>
            <a:r>
              <a:rPr lang="ru-RU" sz="2600" dirty="0"/>
              <a:t>: Члены ПСАП стремятся установить и сохранять самые высокие стандарты в своей работе и, прежде всего, считаться с интересами клиентов. </a:t>
            </a:r>
          </a:p>
          <a:p>
            <a:endParaRPr lang="ru-RU" sz="2600" b="1" dirty="0"/>
          </a:p>
          <a:p>
            <a:r>
              <a:rPr lang="ru-RU" sz="2600" b="1" dirty="0"/>
              <a:t>Этический кодекс</a:t>
            </a:r>
            <a:r>
              <a:rPr lang="ru-RU" sz="2600" dirty="0"/>
              <a:t>: отражает гуманистические ценности, аналитические принципы и профессиональные обязательства перед клиентами, коллегами и общественностью.</a:t>
            </a:r>
          </a:p>
        </p:txBody>
      </p:sp>
    </p:spTree>
    <p:extLst>
      <p:ext uri="{BB962C8B-B14F-4D97-AF65-F5344CB8AC3E}">
        <p14:creationId xmlns:p14="http://schemas.microsoft.com/office/powerpoint/2010/main" val="1086448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2663C4-7B48-450F-A824-9DBC91285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Общие принципы психологического консультирования и терапии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AE28696-C742-4816-9F7F-CB0A4ADDD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109" y="2044700"/>
            <a:ext cx="6001615" cy="406977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Доброжелательное и </a:t>
            </a:r>
            <a:r>
              <a:rPr lang="ru-RU" sz="2400" dirty="0" err="1">
                <a:solidFill>
                  <a:schemeClr val="tx1"/>
                </a:solidFill>
              </a:rPr>
              <a:t>безоценочное</a:t>
            </a:r>
            <a:r>
              <a:rPr lang="ru-RU" sz="2400" dirty="0">
                <a:solidFill>
                  <a:schemeClr val="tx1"/>
                </a:solidFill>
              </a:rPr>
              <a:t> отношение к клиенту</a:t>
            </a:r>
          </a:p>
          <a:p>
            <a:r>
              <a:rPr lang="ru-RU" sz="2400" dirty="0">
                <a:solidFill>
                  <a:schemeClr val="tx1"/>
                </a:solidFill>
              </a:rPr>
              <a:t>Ориентация на нормы и ценности клиента</a:t>
            </a:r>
          </a:p>
          <a:p>
            <a:r>
              <a:rPr lang="ru-RU" sz="2400" dirty="0">
                <a:solidFill>
                  <a:schemeClr val="tx1"/>
                </a:solidFill>
              </a:rPr>
              <a:t>Запрет давать советы</a:t>
            </a:r>
          </a:p>
          <a:p>
            <a:r>
              <a:rPr lang="ru-RU" sz="2400" dirty="0">
                <a:solidFill>
                  <a:schemeClr val="tx1"/>
                </a:solidFill>
              </a:rPr>
              <a:t>Конфиденциальность</a:t>
            </a:r>
          </a:p>
          <a:p>
            <a:r>
              <a:rPr lang="ru-RU" sz="2400" dirty="0">
                <a:solidFill>
                  <a:schemeClr val="tx1"/>
                </a:solidFill>
              </a:rPr>
              <a:t>Разграничение личных и профессиональных отношений</a:t>
            </a:r>
          </a:p>
          <a:p>
            <a:r>
              <a:rPr lang="ru-RU" sz="2400" dirty="0">
                <a:solidFill>
                  <a:schemeClr val="tx1"/>
                </a:solidFill>
              </a:rPr>
              <a:t>Включенность клиента в процесс консультирования, терапии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1AF62059-8036-4B8B-83F2-A6667C8A8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7"/>
          <a:stretch/>
        </p:blipFill>
        <p:spPr bwMode="auto">
          <a:xfrm>
            <a:off x="368981" y="2152105"/>
            <a:ext cx="4646364" cy="357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E86D59-6EAF-43AB-A6C5-D9F917135840}"/>
              </a:ext>
            </a:extLst>
          </p:cNvPr>
          <p:cNvSpPr txBox="1"/>
          <p:nvPr/>
        </p:nvSpPr>
        <p:spPr>
          <a:xfrm>
            <a:off x="368981" y="6022209"/>
            <a:ext cx="11684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А также: </a:t>
            </a:r>
            <a:r>
              <a:rPr lang="ru-RU" sz="2800" dirty="0"/>
              <a:t>у</a:t>
            </a:r>
            <a:r>
              <a:rPr lang="ru-RU" sz="2400" dirty="0"/>
              <a:t>важение, компетентность, ответственность, честность, </a:t>
            </a:r>
            <a:r>
              <a:rPr lang="ru-RU" sz="2400" dirty="0" err="1"/>
              <a:t>эмпатичность</a:t>
            </a:r>
            <a:r>
              <a:rPr lang="ru-RU" sz="2400" dirty="0"/>
              <a:t> и пр.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0671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D7D00C-E851-4605-AA26-7FEA4B408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принципы этического регулирования в ЭК ПСАП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3E3505-967A-45C0-929B-B1BF41C81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0" y="2256637"/>
            <a:ext cx="5353050" cy="391787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Разделы</a:t>
            </a:r>
            <a:r>
              <a:rPr lang="ru-RU" sz="2400" dirty="0"/>
              <a:t>: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Ответственность за себя</a:t>
            </a:r>
          </a:p>
          <a:p>
            <a:r>
              <a:rPr lang="ru-RU" sz="2400" dirty="0"/>
              <a:t>Ответственность перед клиентом</a:t>
            </a:r>
          </a:p>
          <a:p>
            <a:r>
              <a:rPr lang="ru-RU" sz="2400" dirty="0"/>
              <a:t>Ответственность перед коллегами</a:t>
            </a:r>
          </a:p>
          <a:p>
            <a:r>
              <a:rPr lang="ru-RU" sz="2400" dirty="0"/>
              <a:t>Взаимная ответственность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ACCE95-982A-4A0B-B7B2-B3311909C5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8" t="14860" r="37578" b="19168"/>
          <a:stretch/>
        </p:blipFill>
        <p:spPr>
          <a:xfrm>
            <a:off x="742950" y="2256637"/>
            <a:ext cx="5353050" cy="391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28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13F5A2-F7BA-4B4D-B3A2-27BD2472E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Этическая осознанность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CD1F0EC-2612-4FCB-ABC5-432DAAFBAC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18" y="2022757"/>
            <a:ext cx="5165771" cy="341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67BCAA-62D9-43A8-BE51-F8D37CB1D4C1}"/>
              </a:ext>
            </a:extLst>
          </p:cNvPr>
          <p:cNvSpPr txBox="1"/>
          <p:nvPr/>
        </p:nvSpPr>
        <p:spPr>
          <a:xfrm>
            <a:off x="6495760" y="2003404"/>
            <a:ext cx="48580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Этические вопросы «расположены» по оси Персона – Самость (Г. Абрамович): </a:t>
            </a:r>
          </a:p>
          <a:p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То, как мы проявляем себя перед другими (Персона)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Архетипические ценности, которые нам особенно дороги (Самость)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 Тень - между ними</a:t>
            </a:r>
          </a:p>
        </p:txBody>
      </p:sp>
    </p:spTree>
    <p:extLst>
      <p:ext uri="{BB962C8B-B14F-4D97-AF65-F5344CB8AC3E}">
        <p14:creationId xmlns:p14="http://schemas.microsoft.com/office/powerpoint/2010/main" val="2440905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46035"/>
            <a:ext cx="10515600" cy="1098297"/>
          </a:xfrm>
        </p:spPr>
        <p:txBody>
          <a:bodyPr/>
          <a:lstStyle/>
          <a:p>
            <a:pPr algn="ctr"/>
            <a:r>
              <a:rPr lang="ru-RU" dirty="0"/>
              <a:t>Про границы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573017" y="2584773"/>
            <a:ext cx="4040188" cy="639762"/>
          </a:xfrm>
        </p:spPr>
        <p:txBody>
          <a:bodyPr/>
          <a:lstStyle/>
          <a:p>
            <a:pPr algn="ctr"/>
            <a:r>
              <a:rPr lang="ru-RU" dirty="0"/>
              <a:t>Переход границ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573017" y="3291846"/>
            <a:ext cx="4040188" cy="322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Отклонение от классического терапевтического метода, которое </a:t>
            </a:r>
            <a:r>
              <a:rPr lang="ru-RU" sz="2400" i="1" dirty="0">
                <a:solidFill>
                  <a:srgbClr val="00B0F0"/>
                </a:solidFill>
              </a:rPr>
              <a:t>не причиняет пациенту вред, не направлено на эксплуатацию пациента и может послужить поддержкой терапии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351983" y="2588395"/>
            <a:ext cx="4041775" cy="639762"/>
          </a:xfrm>
        </p:spPr>
        <p:txBody>
          <a:bodyPr/>
          <a:lstStyle/>
          <a:p>
            <a:pPr algn="ctr"/>
            <a:r>
              <a:rPr lang="ru-RU" dirty="0"/>
              <a:t>Нарушение границ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351984" y="3299547"/>
            <a:ext cx="4041775" cy="13832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>
                <a:solidFill>
                  <a:srgbClr val="00B0F0"/>
                </a:solidFill>
              </a:rPr>
              <a:t>Вредно или потенциально вредно </a:t>
            </a:r>
            <a:r>
              <a:rPr lang="ru-RU" sz="2400" dirty="0"/>
              <a:t>как для пациента, так и для терапии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960" y="1444332"/>
            <a:ext cx="9295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Граница (с точки зрения этики) может быть определена как «предел» допустимого профессионального поведения, нарушение которого влечет за собой выход аналитика из терапевтической позиции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62819" y="4444172"/>
            <a:ext cx="4040187" cy="193899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«</a:t>
            </a:r>
            <a:r>
              <a:rPr lang="ru-RU" sz="2000" dirty="0" err="1"/>
              <a:t>внутрипсихическое</a:t>
            </a:r>
            <a:r>
              <a:rPr lang="ru-RU" sz="2000" dirty="0"/>
              <a:t> значение перехода границ может быть единственным ключом к пониманию того, было ли нарушение» (</a:t>
            </a:r>
            <a:r>
              <a:rPr lang="ru-RU" sz="2000" b="1" dirty="0">
                <a:solidFill>
                  <a:srgbClr val="00B0F0"/>
                </a:solidFill>
              </a:rPr>
              <a:t>наступление этического события</a:t>
            </a:r>
            <a:r>
              <a:rPr lang="ru-RU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66578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03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Разыгрывание и проективная идентификация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1147709" y="2010352"/>
            <a:ext cx="5025216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В обход рефлексии аналитика и </a:t>
            </a:r>
            <a:r>
              <a:rPr lang="ru-RU" sz="2200" dirty="0" err="1"/>
              <a:t>анализанда</a:t>
            </a:r>
            <a:endParaRPr lang="ru-RU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Можно рассматривать как сопротивление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Выполняет функцию коммуникации для тех содержаний психики, осознанное знание которого пока невозможно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6319840" y="2010352"/>
            <a:ext cx="50339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Переход границ не перерастет в их нарушение, если: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это единичные аналитические события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аналитик осознает свою вовлеченность в разыгрывание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аналитик и клиент будут способны обсуждать происходящее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аналитик сможет оценить потенциальный вред разыгрывания для клиента</a:t>
            </a:r>
          </a:p>
          <a:p>
            <a:pPr marL="0" indent="0">
              <a:buNone/>
            </a:pPr>
            <a:endParaRPr lang="ru-RU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1429829" y="4978115"/>
            <a:ext cx="4259769" cy="70788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solidFill>
                  <a:srgbClr val="00B0F0"/>
                </a:solidFill>
              </a:rPr>
              <a:t>Вывод: разыгрывание повсеместно и потенциально полезно</a:t>
            </a:r>
          </a:p>
        </p:txBody>
      </p:sp>
    </p:spTree>
    <p:extLst>
      <p:ext uri="{BB962C8B-B14F-4D97-AF65-F5344CB8AC3E}">
        <p14:creationId xmlns:p14="http://schemas.microsoft.com/office/powerpoint/2010/main" val="3093273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38435" y="863887"/>
            <a:ext cx="4084807" cy="5084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1 – переход границ как таковой </a:t>
            </a:r>
          </a:p>
          <a:p>
            <a:pPr marL="0" indent="0">
              <a:buNone/>
            </a:pPr>
            <a:r>
              <a:rPr lang="ru-RU" sz="2000" dirty="0"/>
              <a:t>2 – «серая зона» перехода границ</a:t>
            </a:r>
          </a:p>
          <a:p>
            <a:pPr marL="0" indent="0">
              <a:buNone/>
            </a:pPr>
            <a:r>
              <a:rPr lang="ru-RU" sz="2000" dirty="0"/>
              <a:t>3 – многокомпонентные переходы границ</a:t>
            </a:r>
          </a:p>
          <a:p>
            <a:pPr marL="0" indent="0">
              <a:buNone/>
            </a:pPr>
            <a:r>
              <a:rPr lang="ru-RU" sz="2000" dirty="0"/>
              <a:t>4 – нарушения границ как таковые</a:t>
            </a:r>
          </a:p>
          <a:p>
            <a:pPr marL="0" indent="0">
              <a:buNone/>
            </a:pPr>
            <a:r>
              <a:rPr lang="ru-RU" sz="2000" dirty="0"/>
              <a:t>5 – «серая зона» нарушений</a:t>
            </a:r>
          </a:p>
          <a:p>
            <a:pPr marL="0" indent="0">
              <a:buNone/>
            </a:pPr>
            <a:r>
              <a:rPr lang="ru-RU" sz="2000" dirty="0"/>
              <a:t>6 – псевдонарушения границ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57" y="508090"/>
            <a:ext cx="5950843" cy="584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800152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Глубина</Template>
  <TotalTime>1709</TotalTime>
  <Words>1064</Words>
  <Application>Microsoft Office PowerPoint</Application>
  <PresentationFormat>Широкоэкранный</PresentationFormat>
  <Paragraphs>115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Bahnschrift SemiBold</vt:lpstr>
      <vt:lpstr>Corbel</vt:lpstr>
      <vt:lpstr>Wingdings</vt:lpstr>
      <vt:lpstr>Глубина</vt:lpstr>
      <vt:lpstr>Открытое заседание  этического комитета ПСАП</vt:lpstr>
      <vt:lpstr>Деятельность аналитического психолога регулируется:</vt:lpstr>
      <vt:lpstr>Этика и этические принципы</vt:lpstr>
      <vt:lpstr>Общие принципы психологического консультирования и терапии</vt:lpstr>
      <vt:lpstr>Основные принципы этического регулирования в ЭК ПСАП</vt:lpstr>
      <vt:lpstr>Этическая осознанность</vt:lpstr>
      <vt:lpstr>Про границы</vt:lpstr>
      <vt:lpstr>Разыгрывание и проективная идентификация</vt:lpstr>
      <vt:lpstr>Презентация PowerPoint</vt:lpstr>
      <vt:lpstr>Презентация PowerPoint</vt:lpstr>
      <vt:lpstr>Презентация PowerPoint</vt:lpstr>
      <vt:lpstr>«Скользкая дорожка»</vt:lpstr>
      <vt:lpstr>Процедура рассмотрения</vt:lpstr>
      <vt:lpstr>Порядок рассмотрения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Институт транс-ориентированной психологии Курс «Зеркало души. Теоретические и практические аспекты работы с глубинным бессознательным»</dc:title>
  <dc:creator>Вера Михайлова</dc:creator>
  <cp:lastModifiedBy>MateBook</cp:lastModifiedBy>
  <cp:revision>44</cp:revision>
  <dcterms:created xsi:type="dcterms:W3CDTF">2017-10-30T15:10:44Z</dcterms:created>
  <dcterms:modified xsi:type="dcterms:W3CDTF">2021-12-12T20:39:44Z</dcterms:modified>
</cp:coreProperties>
</file>